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66" r:id="rId6"/>
    <p:sldId id="268" r:id="rId7"/>
    <p:sldId id="269" r:id="rId8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ger Thompson" initials="RT" lastIdx="1" clrIdx="0">
    <p:extLst>
      <p:ext uri="{19B8F6BF-5375-455C-9EA6-DF929625EA0E}">
        <p15:presenceInfo xmlns:p15="http://schemas.microsoft.com/office/powerpoint/2012/main" userId="S::Roger.Thompson@follobrannvesen.no::8afa8c76-678d-4b64-8212-fe2d1c9907b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389B66-9B42-40D3-819B-AF2D0716036B}" v="53" dt="2022-08-23T13:39:13.1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ys stil 2 – uthevin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ys stil 1 – utheving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ys stil 1 – utheving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ys stil 1 – utheving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ys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125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28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b-NO" sz="2800" b="0" i="0" u="none" strike="noStrike" baseline="0" dirty="0">
                <a:latin typeface="Calibri" panose="020F0502020204030204" pitchFamily="34" charset="0"/>
              </a:rPr>
              <a:t> 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 Narrow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619489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2800" b="1" cap="all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buNone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/>
              <a:t>Klikk ikonet for å legge til et bilde</a:t>
            </a:r>
            <a:endParaRPr lang="nb-NO" noProof="0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0" y="6381750"/>
            <a:ext cx="9144000" cy="476250"/>
          </a:xfrm>
          <a:prstGeom prst="rect">
            <a:avLst/>
          </a:prstGeom>
          <a:gradFill flip="none" rotWithShape="0">
            <a:gsLst>
              <a:gs pos="0">
                <a:schemeClr val="bg1"/>
              </a:gs>
              <a:gs pos="47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4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1200" dirty="0">
                <a:solidFill>
                  <a:schemeClr val="tx1"/>
                </a:solidFill>
              </a:rPr>
              <a:t>Follo Brannvesen IKS</a:t>
            </a:r>
          </a:p>
        </p:txBody>
      </p:sp>
      <p:sp>
        <p:nvSpPr>
          <p:cNvPr id="1027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br>
              <a:rPr lang="nb-NO" sz="2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br>
              <a:rPr lang="nb-NO" sz="2800" b="0" i="0" u="none" strike="noStrike" baseline="0" dirty="0">
                <a:latin typeface="Calibri" panose="020F0502020204030204" pitchFamily="34" charset="0"/>
              </a:rPr>
            </a:br>
            <a:r>
              <a:rPr lang="nb-NO" sz="2800" b="0" i="0" u="none" strike="noStrike" baseline="0" dirty="0">
                <a:latin typeface="Calibri" panose="020F0502020204030204" pitchFamily="34" charset="0"/>
              </a:rPr>
              <a:t> </a:t>
            </a:r>
            <a:endParaRPr lang="nb-NO" dirty="0"/>
          </a:p>
        </p:txBody>
      </p:sp>
      <p:sp>
        <p:nvSpPr>
          <p:cNvPr id="1028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nb-NO" sz="11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/>
            <a:endParaRPr lang="nb-NO" sz="11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/>
            <a:endParaRPr lang="nb-NO" sz="11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ekstSylinder 8"/>
          <p:cNvSpPr txBox="1"/>
          <p:nvPr/>
        </p:nvSpPr>
        <p:spPr>
          <a:xfrm>
            <a:off x="7740650" y="6488113"/>
            <a:ext cx="367408" cy="2585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fld id="{A74B73BB-131B-4E3C-9C52-8057ED08785A}" type="slidenum">
              <a:rPr lang="nb-NO" sz="1200">
                <a:solidFill>
                  <a:schemeClr val="tx1"/>
                </a:solidFill>
                <a:latin typeface="+mn-lt"/>
                <a:cs typeface="+mn-cs"/>
              </a:rPr>
              <a:pPr>
                <a:defRPr/>
              </a:pPr>
              <a:t>‹#›</a:t>
            </a:fld>
            <a:endParaRPr lang="nb-NO" sz="1200" dirty="0">
              <a:solidFill>
                <a:schemeClr val="tx1"/>
              </a:solidFill>
              <a:latin typeface="+mn-lt"/>
              <a:cs typeface="+mn-cs"/>
            </a:endParaRPr>
          </a:p>
        </p:txBody>
      </p:sp>
      <p:pic>
        <p:nvPicPr>
          <p:cNvPr id="2" name="Picture 3" descr="C:\Users\jarhov01\AppData\Local\Microsoft\Windows\Temporary Internet Files\Content.Outlook\UN1X50GU\Brannvesenet Follo ( Emblem skisse nr 4 )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328" b="100000" l="0" r="100000"/>
                    </a14:imgEffect>
                    <a14:imgEffect>
                      <a14:artisticTexturiz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6689" y="6051778"/>
            <a:ext cx="597194" cy="659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ransition>
    <p:fade thruBlk="1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lang="nb-NO" sz="2800" b="0" i="0" u="none" strike="noStrike" kern="1200" baseline="0" smtClean="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lang="nb-NO" sz="1100" b="0" i="0" u="none" strike="noStrike" kern="1200" baseline="0" smtClean="0">
          <a:solidFill>
            <a:schemeClr val="tx1"/>
          </a:solidFill>
          <a:latin typeface="Arial Narrow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Arial Narrow" pitchFamily="34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242791"/>
          </a:xfrm>
        </p:spPr>
        <p:txBody>
          <a:bodyPr/>
          <a:lstStyle/>
          <a:p>
            <a:r>
              <a:rPr lang="nb-NO" dirty="0"/>
              <a:t>Økonomisk status pr. 31. juli 2022</a:t>
            </a:r>
            <a:br>
              <a:rPr lang="nb-NO" dirty="0"/>
            </a:br>
            <a:r>
              <a:rPr lang="nb-NO" dirty="0"/>
              <a:t> </a:t>
            </a:r>
            <a:br>
              <a:rPr lang="nb-NO" dirty="0"/>
            </a:br>
            <a:r>
              <a:rPr lang="nb-NO" dirty="0"/>
              <a:t>Follo Brannvesen IKS </a:t>
            </a:r>
            <a:br>
              <a:rPr lang="nb-NO" dirty="0"/>
            </a:b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45718633"/>
      </p:ext>
    </p:extLst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e 12">
            <a:extLst>
              <a:ext uri="{FF2B5EF4-FFF2-40B4-BE49-F238E27FC236}">
                <a16:creationId xmlns:a16="http://schemas.microsoft.com/office/drawing/2014/main" id="{1AA4FFC1-0A1A-4893-A316-DDC1D6F014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910" y="1556792"/>
            <a:ext cx="8754179" cy="2208381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66E15A44-1EE7-87B2-FFFD-74F26C45B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Regnskap </a:t>
            </a:r>
            <a:r>
              <a:rPr lang="en-US" dirty="0" err="1"/>
              <a:t>akkumulert</a:t>
            </a:r>
            <a:r>
              <a:rPr lang="en-US" dirty="0"/>
              <a:t> </a:t>
            </a:r>
            <a:r>
              <a:rPr lang="en-US" dirty="0" err="1"/>
              <a:t>juli</a:t>
            </a:r>
            <a:endParaRPr lang="en-US" dirty="0"/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8BE7CB56-71D1-403A-B8EF-CC3B4C504CDC}"/>
              </a:ext>
            </a:extLst>
          </p:cNvPr>
          <p:cNvSpPr txBox="1"/>
          <p:nvPr/>
        </p:nvSpPr>
        <p:spPr>
          <a:xfrm>
            <a:off x="539552" y="4365104"/>
            <a:ext cx="64087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/>
              <a:t>Merforbruk pr juli er 6,3 </a:t>
            </a:r>
            <a:r>
              <a:rPr lang="nb-NO" sz="1600" dirty="0" err="1"/>
              <a:t>mill</a:t>
            </a:r>
            <a:r>
              <a:rPr lang="nb-NO" sz="1600" dirty="0"/>
              <a:t> (uten selvkost) </a:t>
            </a:r>
          </a:p>
          <a:p>
            <a:endParaRPr lang="nb-NO" sz="1600" dirty="0"/>
          </a:p>
          <a:p>
            <a:r>
              <a:rPr lang="nb-NO" sz="1600" dirty="0"/>
              <a:t>Det er forventet merforbruk ved årets slutt på 8,5 </a:t>
            </a:r>
            <a:r>
              <a:rPr lang="nb-NO" sz="1600" dirty="0" err="1"/>
              <a:t>mill</a:t>
            </a:r>
            <a:r>
              <a:rPr lang="nb-NO" sz="1600" dirty="0"/>
              <a:t> (uten selvkost).</a:t>
            </a: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A3CCA6C2-C503-446D-8B74-C31638805B79}"/>
              </a:ext>
            </a:extLst>
          </p:cNvPr>
          <p:cNvSpPr/>
          <p:nvPr/>
        </p:nvSpPr>
        <p:spPr>
          <a:xfrm>
            <a:off x="7948677" y="3457070"/>
            <a:ext cx="1080120" cy="36004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EA434559-F36F-44CF-B2FE-9E569B181593}"/>
              </a:ext>
            </a:extLst>
          </p:cNvPr>
          <p:cNvSpPr/>
          <p:nvPr/>
        </p:nvSpPr>
        <p:spPr>
          <a:xfrm>
            <a:off x="4647618" y="2544914"/>
            <a:ext cx="1080120" cy="36004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7A308AD2-635C-433A-B378-8017575733C3}"/>
              </a:ext>
            </a:extLst>
          </p:cNvPr>
          <p:cNvSpPr/>
          <p:nvPr/>
        </p:nvSpPr>
        <p:spPr>
          <a:xfrm>
            <a:off x="7948677" y="2535781"/>
            <a:ext cx="1080120" cy="36004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EE1B57FE-B49B-4C9E-A258-050EC9FAD663}"/>
              </a:ext>
            </a:extLst>
          </p:cNvPr>
          <p:cNvSpPr/>
          <p:nvPr/>
        </p:nvSpPr>
        <p:spPr>
          <a:xfrm>
            <a:off x="4647618" y="3457070"/>
            <a:ext cx="1080120" cy="36004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54882452"/>
      </p:ext>
    </p:extLst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66E15A44-1EE7-87B2-FFFD-74F26C45B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wrap="square" anchor="ctr">
            <a:normAutofit/>
          </a:bodyPr>
          <a:lstStyle/>
          <a:p>
            <a:r>
              <a:rPr lang="en-US"/>
              <a:t>Regnskap akkumulert juli</a:t>
            </a:r>
            <a:endParaRPr lang="en-US" dirty="0"/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E2A80CE9-2BD4-433C-B6B4-499A8EE10729}"/>
              </a:ext>
            </a:extLst>
          </p:cNvPr>
          <p:cNvSpPr txBox="1"/>
          <p:nvPr/>
        </p:nvSpPr>
        <p:spPr>
          <a:xfrm>
            <a:off x="539552" y="4365104"/>
            <a:ext cx="64087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/>
              <a:t>Merforbruk pr juli er 7,1 </a:t>
            </a:r>
            <a:r>
              <a:rPr lang="nb-NO" sz="1600" dirty="0" err="1"/>
              <a:t>mill</a:t>
            </a:r>
            <a:r>
              <a:rPr lang="nb-NO" sz="1600" dirty="0"/>
              <a:t> i operativ avdeling. </a:t>
            </a:r>
          </a:p>
          <a:p>
            <a:endParaRPr lang="nb-NO" sz="1600" dirty="0"/>
          </a:p>
          <a:p>
            <a:r>
              <a:rPr lang="nb-NO" sz="1600" dirty="0"/>
              <a:t>Det er forventet merforbruk ved årets slutt på 9,55 </a:t>
            </a:r>
            <a:r>
              <a:rPr lang="nb-NO" sz="1600" dirty="0" err="1"/>
              <a:t>mill</a:t>
            </a:r>
            <a:r>
              <a:rPr lang="nb-NO" sz="1600" dirty="0"/>
              <a:t> i operativ avdeling.</a:t>
            </a:r>
          </a:p>
        </p:txBody>
      </p:sp>
      <p:pic>
        <p:nvPicPr>
          <p:cNvPr id="13" name="Bilde 12">
            <a:extLst>
              <a:ext uri="{FF2B5EF4-FFF2-40B4-BE49-F238E27FC236}">
                <a16:creationId xmlns:a16="http://schemas.microsoft.com/office/drawing/2014/main" id="{A0118AE6-E2E5-4D43-A721-0C98463213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535" y="1661899"/>
            <a:ext cx="8760929" cy="2024807"/>
          </a:xfrm>
          <a:prstGeom prst="rect">
            <a:avLst/>
          </a:prstGeom>
        </p:spPr>
      </p:pic>
      <p:sp>
        <p:nvSpPr>
          <p:cNvPr id="15" name="Ellipse 14">
            <a:extLst>
              <a:ext uri="{FF2B5EF4-FFF2-40B4-BE49-F238E27FC236}">
                <a16:creationId xmlns:a16="http://schemas.microsoft.com/office/drawing/2014/main" id="{DB465308-CD5D-4021-BCFB-78CD074A9495}"/>
              </a:ext>
            </a:extLst>
          </p:cNvPr>
          <p:cNvSpPr/>
          <p:nvPr/>
        </p:nvSpPr>
        <p:spPr>
          <a:xfrm>
            <a:off x="4583688" y="3373811"/>
            <a:ext cx="1080120" cy="36004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8B8137A2-6451-4E00-B824-1A715DDD0EF9}"/>
              </a:ext>
            </a:extLst>
          </p:cNvPr>
          <p:cNvSpPr/>
          <p:nvPr/>
        </p:nvSpPr>
        <p:spPr>
          <a:xfrm>
            <a:off x="7872344" y="3373811"/>
            <a:ext cx="1080120" cy="36004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52191152"/>
      </p:ext>
    </p:extLst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66E15A44-1EE7-87B2-FFFD-74F26C45B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wrap="square" anchor="ctr">
            <a:normAutofit/>
          </a:bodyPr>
          <a:lstStyle/>
          <a:p>
            <a:r>
              <a:rPr lang="en-US" dirty="0" err="1"/>
              <a:t>Merforbruk</a:t>
            </a:r>
            <a:r>
              <a:rPr lang="en-US" dirty="0"/>
              <a:t> </a:t>
            </a:r>
            <a:r>
              <a:rPr lang="en-US" dirty="0" err="1"/>
              <a:t>avd</a:t>
            </a:r>
            <a:r>
              <a:rPr lang="en-US" dirty="0"/>
              <a:t> 1050 </a:t>
            </a:r>
            <a:r>
              <a:rPr lang="en-US" dirty="0" err="1"/>
              <a:t>i</a:t>
            </a:r>
            <a:r>
              <a:rPr lang="en-US" dirty="0"/>
              <a:t> prognose</a:t>
            </a:r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E2A80CE9-2BD4-433C-B6B4-499A8EE10729}"/>
              </a:ext>
            </a:extLst>
          </p:cNvPr>
          <p:cNvSpPr txBox="1"/>
          <p:nvPr/>
        </p:nvSpPr>
        <p:spPr>
          <a:xfrm>
            <a:off x="611560" y="1916832"/>
            <a:ext cx="54006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/>
              <a:t>Merforbruk netto lønnskostnader i prognose 3.800’</a:t>
            </a:r>
          </a:p>
          <a:p>
            <a:pPr marL="285750" indent="-285750">
              <a:buFontTx/>
              <a:buChar char="-"/>
            </a:pPr>
            <a:r>
              <a:rPr lang="nb-NO" sz="1600" dirty="0"/>
              <a:t>Overtid = 950’</a:t>
            </a:r>
          </a:p>
          <a:p>
            <a:pPr marL="285750" indent="-285750">
              <a:buFontTx/>
              <a:buChar char="-"/>
            </a:pPr>
            <a:r>
              <a:rPr lang="nb-NO" sz="1600" dirty="0"/>
              <a:t>Etterslep lønnsoppgjør 2021 = 900’</a:t>
            </a:r>
          </a:p>
          <a:p>
            <a:pPr marL="285750" indent="-285750">
              <a:buFontTx/>
              <a:buChar char="-"/>
            </a:pPr>
            <a:r>
              <a:rPr lang="nb-NO" sz="1600" dirty="0"/>
              <a:t>Kurs deltid = 450’</a:t>
            </a:r>
          </a:p>
          <a:p>
            <a:pPr marL="285750" indent="-285750">
              <a:buFontTx/>
              <a:buChar char="-"/>
            </a:pPr>
            <a:r>
              <a:rPr lang="nb-NO" sz="1600" dirty="0"/>
              <a:t>Vikar = 1.500’</a:t>
            </a:r>
          </a:p>
          <a:p>
            <a:r>
              <a:rPr lang="nb-NO" sz="1200" dirty="0"/>
              <a:t>(korttid sykefravær hittil i år har medført i gjennomsnitt 11 vikarvakter mer enn normal =&gt; 890’ pr juli) </a:t>
            </a:r>
          </a:p>
          <a:p>
            <a:endParaRPr lang="nb-NO" sz="1200" dirty="0"/>
          </a:p>
          <a:p>
            <a:endParaRPr lang="nb-NO" sz="1200" dirty="0"/>
          </a:p>
          <a:p>
            <a:r>
              <a:rPr lang="nb-NO" sz="1600" dirty="0"/>
              <a:t>Merforbruk driftskostnader i prognose 5.750’</a:t>
            </a:r>
          </a:p>
          <a:p>
            <a:pPr marL="285750" indent="-285750">
              <a:buFontTx/>
              <a:buChar char="-"/>
            </a:pPr>
            <a:r>
              <a:rPr lang="nb-NO" sz="1600" dirty="0"/>
              <a:t>Arbeidsklær 600’</a:t>
            </a:r>
          </a:p>
          <a:p>
            <a:pPr marL="285750" indent="-285750">
              <a:buFontTx/>
              <a:buChar char="-"/>
            </a:pPr>
            <a:r>
              <a:rPr lang="nb-NO" sz="1600" dirty="0"/>
              <a:t>Kurs 450’</a:t>
            </a:r>
          </a:p>
          <a:p>
            <a:pPr marL="285750" indent="-285750">
              <a:buFontTx/>
              <a:buChar char="-"/>
            </a:pPr>
            <a:r>
              <a:rPr lang="nb-NO" sz="1600" dirty="0"/>
              <a:t>Drift av biler og utstyr 1.800’ </a:t>
            </a:r>
            <a:r>
              <a:rPr lang="nb-NO" sz="1200" dirty="0"/>
              <a:t>(inkl. drivstoff)</a:t>
            </a:r>
          </a:p>
          <a:p>
            <a:pPr marL="285750" indent="-285750">
              <a:buFontTx/>
              <a:buChar char="-"/>
            </a:pPr>
            <a:r>
              <a:rPr lang="nb-NO" sz="1600" dirty="0"/>
              <a:t>Strøm 1.250’</a:t>
            </a:r>
          </a:p>
          <a:p>
            <a:pPr marL="285750" indent="-285750">
              <a:buFontTx/>
              <a:buChar char="-"/>
            </a:pPr>
            <a:r>
              <a:rPr lang="nb-NO" sz="1600" dirty="0"/>
              <a:t>Øst 110: 950’ </a:t>
            </a:r>
            <a:r>
              <a:rPr lang="nb-NO" sz="1200" dirty="0"/>
              <a:t>(</a:t>
            </a:r>
            <a:r>
              <a:rPr lang="nb-NO" sz="1200" dirty="0" err="1"/>
              <a:t>ohv</a:t>
            </a:r>
            <a:r>
              <a:rPr lang="nb-NO" sz="1200" dirty="0"/>
              <a:t> + NKS 110 + eierbidrag)</a:t>
            </a:r>
          </a:p>
          <a:p>
            <a:pPr marL="285750" indent="-285750">
              <a:buFontTx/>
              <a:buChar char="-"/>
            </a:pPr>
            <a:r>
              <a:rPr lang="nb-NO" sz="1600" dirty="0"/>
              <a:t>Reparasjoner og service bygninger 250’</a:t>
            </a:r>
          </a:p>
          <a:p>
            <a:pPr marL="285750" indent="-285750">
              <a:buFontTx/>
              <a:buChar char="-"/>
            </a:pPr>
            <a:r>
              <a:rPr lang="nb-NO" sz="1600" dirty="0"/>
              <a:t>Konsulentbistand 100’</a:t>
            </a:r>
          </a:p>
          <a:p>
            <a:pPr marL="285750" indent="-285750">
              <a:buFontTx/>
              <a:buChar char="-"/>
            </a:pPr>
            <a:r>
              <a:rPr lang="nb-NO" sz="1600" dirty="0"/>
              <a:t>Andre driftskostnader 300’</a:t>
            </a:r>
          </a:p>
          <a:p>
            <a:pPr marL="285750" indent="-285750">
              <a:buFontTx/>
              <a:buChar char="-"/>
            </a:pPr>
            <a:endParaRPr lang="nb-NO" sz="1200" dirty="0"/>
          </a:p>
          <a:p>
            <a:pPr marL="285750" indent="-285750">
              <a:buFontTx/>
              <a:buChar char="-"/>
            </a:pPr>
            <a:endParaRPr lang="nb-NO" sz="1600" dirty="0"/>
          </a:p>
          <a:p>
            <a:pPr marL="285750" indent="-285750">
              <a:buFontTx/>
              <a:buChar char="-"/>
            </a:pPr>
            <a:endParaRPr lang="nb-NO" sz="1600" dirty="0"/>
          </a:p>
          <a:p>
            <a:pPr marL="285750" indent="-285750">
              <a:buFontTx/>
              <a:buChar char="-"/>
            </a:pPr>
            <a:endParaRPr lang="nb-NO" sz="1200" dirty="0"/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B7164F7B-D576-4CB4-AF16-6FD038C9E1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2160" y="3140968"/>
            <a:ext cx="2533650" cy="124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916828"/>
      </p:ext>
    </p:extLst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FBV_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EB0765D294AA419E34256BBEF0D019" ma:contentTypeVersion="13" ma:contentTypeDescription="Create a new document." ma:contentTypeScope="" ma:versionID="1eccac9bc98ace2aad1197479a2c0b3a">
  <xsd:schema xmlns:xsd="http://www.w3.org/2001/XMLSchema" xmlns:xs="http://www.w3.org/2001/XMLSchema" xmlns:p="http://schemas.microsoft.com/office/2006/metadata/properties" xmlns:ns2="205ccf57-9ced-4a0f-9739-97ad81aa1201" xmlns:ns3="6ef8417e-949a-4d3a-9813-9044fcdf56d2" targetNamespace="http://schemas.microsoft.com/office/2006/metadata/properties" ma:root="true" ma:fieldsID="cfa45a7b3dbc6b9f93b33b906c7b98e4" ns2:_="" ns3:_="">
    <xsd:import namespace="205ccf57-9ced-4a0f-9739-97ad81aa1201"/>
    <xsd:import namespace="6ef8417e-949a-4d3a-9813-9044fcdf56d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5ccf57-9ced-4a0f-9739-97ad81aa12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4772176e-eff3-4848-a58c-ebf495e19c7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f8417e-949a-4d3a-9813-9044fcdf56d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2ccf0f0d-f4bd-42a2-9397-00675273d2a4}" ma:internalName="TaxCatchAll" ma:showField="CatchAllData" ma:web="6ef8417e-949a-4d3a-9813-9044fcdf56d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ef8417e-949a-4d3a-9813-9044fcdf56d2" xsi:nil="true"/>
    <lcf76f155ced4ddcb4097134ff3c332f xmlns="205ccf57-9ced-4a0f-9739-97ad81aa1201">
      <Terms xmlns="http://schemas.microsoft.com/office/infopath/2007/PartnerControls"/>
    </lcf76f155ced4ddcb4097134ff3c332f>
    <SharedWithUsers xmlns="6ef8417e-949a-4d3a-9813-9044fcdf56d2">
      <UserInfo>
        <DisplayName/>
        <AccountId xsi:nil="true"/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4BB2442-838E-48DD-B66E-089E946123B7}"/>
</file>

<file path=customXml/itemProps2.xml><?xml version="1.0" encoding="utf-8"?>
<ds:datastoreItem xmlns:ds="http://schemas.openxmlformats.org/officeDocument/2006/customXml" ds:itemID="{FFBA75E1-18AA-45D1-A8E0-1D6CB1E5D85D}">
  <ds:schemaRefs>
    <ds:schemaRef ds:uri="780833f3-1d05-4824-b1a5-a0b88610a56c"/>
    <ds:schemaRef ds:uri="http://purl.org/dc/elements/1.1/"/>
    <ds:schemaRef ds:uri="http://schemas.microsoft.com/office/2006/metadata/properties"/>
    <ds:schemaRef ds:uri="24b6bd1a-6cfc-47e2-bdd6-eea87e99df7f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F740F6C-72A7-4D65-9EA3-C83BAD6A081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1010</TotalTime>
  <Words>174</Words>
  <Application>Microsoft Office PowerPoint</Application>
  <PresentationFormat>Skjermfremvisning (4:3)</PresentationFormat>
  <Paragraphs>29</Paragraphs>
  <Slides>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9" baseType="lpstr">
      <vt:lpstr>Arial</vt:lpstr>
      <vt:lpstr>Arial Narrow</vt:lpstr>
      <vt:lpstr>Calibri</vt:lpstr>
      <vt:lpstr>Verdana</vt:lpstr>
      <vt:lpstr>FBV_mal</vt:lpstr>
      <vt:lpstr>Økonomisk status pr. 31. juli 2022   Follo Brannvesen IKS  </vt:lpstr>
      <vt:lpstr>Regnskap akkumulert juli</vt:lpstr>
      <vt:lpstr>Regnskap akkumulert juli</vt:lpstr>
      <vt:lpstr>Merforbruk avd 1050 i prognose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Roger Thompson</dc:creator>
  <cp:lastModifiedBy>Roger Thompson</cp:lastModifiedBy>
  <cp:revision>12</cp:revision>
  <dcterms:created xsi:type="dcterms:W3CDTF">2021-02-04T14:30:38Z</dcterms:created>
  <dcterms:modified xsi:type="dcterms:W3CDTF">2022-08-23T14:07:48Z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0x01010071EB0765D294AA419E34256BBEF0D019</vt:lpwstr>
  </property>
  <property fmtid="{D5CDD505-2E9C-101B-9397-08002B2CF9AE}" pid="3" name="Order">
    <vt:r8>900</vt:r8>
  </property>
  <property fmtid="{D5CDD505-2E9C-101B-9397-08002B2CF9AE}" pid="4" name="_ExtendedDescription">
    <vt:lpwstr/>
  </property>
  <property fmtid="{D5CDD505-2E9C-101B-9397-08002B2CF9AE}" pid="5" name="TriggerFlowInfo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MediaServiceImageTags">
    <vt:lpwstr/>
  </property>
</Properties>
</file>